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4" r:id="rId3"/>
    <p:sldId id="539" r:id="rId4"/>
    <p:sldId id="540" r:id="rId5"/>
    <p:sldId id="541" r:id="rId6"/>
    <p:sldId id="542" r:id="rId7"/>
    <p:sldId id="544" r:id="rId8"/>
    <p:sldId id="545" r:id="rId9"/>
    <p:sldId id="546" r:id="rId10"/>
    <p:sldId id="547" r:id="rId11"/>
    <p:sldId id="548" r:id="rId12"/>
    <p:sldId id="549" r:id="rId13"/>
    <p:sldId id="550" r:id="rId14"/>
    <p:sldId id="551" r:id="rId15"/>
    <p:sldId id="552" r:id="rId16"/>
    <p:sldId id="553" r:id="rId17"/>
    <p:sldId id="562" r:id="rId18"/>
    <p:sldId id="563" r:id="rId19"/>
    <p:sldId id="554" r:id="rId20"/>
    <p:sldId id="555" r:id="rId21"/>
    <p:sldId id="556" r:id="rId22"/>
    <p:sldId id="557" r:id="rId23"/>
    <p:sldId id="558" r:id="rId24"/>
    <p:sldId id="559" r:id="rId25"/>
    <p:sldId id="564" r:id="rId26"/>
    <p:sldId id="565" r:id="rId27"/>
    <p:sldId id="566" r:id="rId28"/>
    <p:sldId id="560" r:id="rId29"/>
    <p:sldId id="561" r:id="rId30"/>
    <p:sldId id="567" r:id="rId31"/>
    <p:sldId id="569" r:id="rId32"/>
    <p:sldId id="570" r:id="rId33"/>
    <p:sldId id="571" r:id="rId34"/>
    <p:sldId id="572" r:id="rId35"/>
    <p:sldId id="573" r:id="rId36"/>
    <p:sldId id="574" r:id="rId37"/>
    <p:sldId id="583" r:id="rId38"/>
    <p:sldId id="575" r:id="rId39"/>
    <p:sldId id="576" r:id="rId40"/>
    <p:sldId id="577" r:id="rId41"/>
    <p:sldId id="578" r:id="rId42"/>
    <p:sldId id="579" r:id="rId43"/>
    <p:sldId id="584" r:id="rId44"/>
    <p:sldId id="594" r:id="rId45"/>
    <p:sldId id="595" r:id="rId46"/>
    <p:sldId id="585" r:id="rId47"/>
    <p:sldId id="597" r:id="rId48"/>
    <p:sldId id="598" r:id="rId49"/>
    <p:sldId id="599" r:id="rId50"/>
    <p:sldId id="586" r:id="rId51"/>
    <p:sldId id="600" r:id="rId52"/>
    <p:sldId id="601" r:id="rId53"/>
    <p:sldId id="587" r:id="rId54"/>
    <p:sldId id="603" r:id="rId55"/>
    <p:sldId id="604" r:id="rId56"/>
    <p:sldId id="605" r:id="rId57"/>
    <p:sldId id="606" r:id="rId58"/>
    <p:sldId id="607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00"/>
    <a:srgbClr val="CCCC00"/>
    <a:srgbClr val="F8F2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7CB728-2773-B9B4-CFEE-F25685F721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D73C9A-E200-82E4-0EA4-2609A8425C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95127-D148-4971-8801-14A838BB5616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B1667-EEFB-CDEE-2D14-FA1F39AD23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EB869B-A04E-DE78-3E43-7FAE6ABDAE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922A0-E5B8-443A-B94A-F12A5489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40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CB2E5-D705-4A1C-9E29-A72ACFD3D45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1B839-5E4D-4F00-AC89-5CBE3CA71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8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5299365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2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6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8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6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71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4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9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0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02B4B0-3B5A-4A82-88A9-D746E8D30C8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56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0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605896"/>
            <a:ext cx="3084844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dirty="0">
                <a:solidFill>
                  <a:srgbClr val="FFFFFF"/>
                </a:solidFill>
              </a:rPr>
              <a:t>자바 스터디 </a:t>
            </a:r>
            <a:r>
              <a:rPr lang="en-US" altLang="ko-KR" sz="3600" dirty="0">
                <a:solidFill>
                  <a:srgbClr val="FFFFFF"/>
                </a:solidFill>
              </a:rPr>
              <a:t>#6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en-US" altLang="ko-KR" sz="3600" dirty="0">
                <a:solidFill>
                  <a:srgbClr val="FFFFFF"/>
                </a:solidFill>
              </a:rPr>
              <a:t>_ (20221103)</a:t>
            </a:r>
            <a:br>
              <a:rPr lang="en-US" altLang="ko-KR" sz="3600" dirty="0">
                <a:solidFill>
                  <a:srgbClr val="FFFFFF"/>
                </a:solidFill>
              </a:rPr>
            </a:br>
            <a:endParaRPr lang="en-US" altLang="ko-KR" sz="36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2016" y="605896"/>
            <a:ext cx="6413663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pPr latinLnBrk="0"/>
            <a:r>
              <a:rPr lang="en-US" altLang="ko-KR" cap="none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10</a:t>
            </a:r>
            <a:r>
              <a:rPr lang="en-US" altLang="ko-KR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.</a:t>
            </a:r>
            <a:r>
              <a:rPr lang="en-US" altLang="ko-KR" cap="none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cap="none" dirty="0">
                <a:solidFill>
                  <a:schemeClr val="tx1"/>
                </a:solidFill>
                <a:latin typeface="+mn-ea"/>
              </a:rPr>
              <a:t>인터페이스</a:t>
            </a:r>
            <a:endParaRPr lang="en-US" altLang="ko-KR" cap="none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734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4"/>
            <a:ext cx="10058400" cy="4474391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디폴트 메서드 선언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자바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추가된 인터페이스의 새로운 멤버이다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	[public] default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리턴타입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메서드명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매개변수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…) { …. }</a:t>
            </a:r>
          </a:p>
          <a:p>
            <a:pPr marL="0" indent="0">
              <a:buNone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실행 블록을 가지고 있는 메서드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기본적으로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public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접근 제한을 가지므로 생략하더라도 컴파일 과정에서 붙는다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defualt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키워드를 반드시 붙여야 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40F6CE-A2E5-5B69-AF5A-55F3D6C6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951" y="4173226"/>
            <a:ext cx="5423231" cy="255084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DA31315-0919-9021-DCD1-C4E58D3DF24B}"/>
              </a:ext>
            </a:extLst>
          </p:cNvPr>
          <p:cNvSpPr/>
          <p:nvPr/>
        </p:nvSpPr>
        <p:spPr>
          <a:xfrm>
            <a:off x="5209563" y="4362274"/>
            <a:ext cx="637564" cy="3857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2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4A3B2-E13D-E463-FF6B-3B4ABCFC189B}"/>
              </a:ext>
            </a:extLst>
          </p:cNvPr>
          <p:cNvSpPr txBox="1"/>
          <p:nvPr/>
        </p:nvSpPr>
        <p:spPr>
          <a:xfrm>
            <a:off x="2834334" y="139033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디폴트 메서드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E3D554-A1E0-F1C6-2E10-2F8640AD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699" y="1905818"/>
            <a:ext cx="6094602" cy="4384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98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52600"/>
            <a:ext cx="10058400" cy="418147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정적 메서드 선언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solidFill>
                <a:srgbClr val="0070C0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에서 추가된 인터페이스의 새로운 멤버이다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[public] static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리턴타입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메서드명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매개변수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…) { … }</a:t>
            </a:r>
          </a:p>
          <a:p>
            <a:endParaRPr lang="en-US" altLang="ko-KR" sz="12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07BA1-24B5-D358-7D0F-ED6A3F39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9" y="3910961"/>
            <a:ext cx="6811511" cy="180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3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7DEFF-CCB1-7394-9510-0C83470FE8CC}"/>
              </a:ext>
            </a:extLst>
          </p:cNvPr>
          <p:cNvSpPr txBox="1"/>
          <p:nvPr/>
        </p:nvSpPr>
        <p:spPr>
          <a:xfrm>
            <a:off x="5129478" y="71794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정적 메서드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A694E7-460F-D116-A030-5E9491A2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94" y="1214607"/>
            <a:ext cx="5348968" cy="5031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49E457-A5BA-99E4-4023-240EC6175CE6}"/>
              </a:ext>
            </a:extLst>
          </p:cNvPr>
          <p:cNvSpPr txBox="1"/>
          <p:nvPr/>
        </p:nvSpPr>
        <p:spPr>
          <a:xfrm>
            <a:off x="8008369" y="1880376"/>
            <a:ext cx="64633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상수</a:t>
            </a:r>
            <a:endParaRPr lang="en-US" altLang="ko-KR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29BE1-AEE0-F4B9-9B8E-D55BCC6DE706}"/>
              </a:ext>
            </a:extLst>
          </p:cNvPr>
          <p:cNvSpPr txBox="1"/>
          <p:nvPr/>
        </p:nvSpPr>
        <p:spPr>
          <a:xfrm>
            <a:off x="8008369" y="2548964"/>
            <a:ext cx="13917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추상 메서드</a:t>
            </a:r>
            <a:endParaRPr lang="en-US" altLang="ko-KR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AE96D2-C8BC-1BDA-90FF-65B12639DD6C}"/>
              </a:ext>
            </a:extLst>
          </p:cNvPr>
          <p:cNvSpPr txBox="1"/>
          <p:nvPr/>
        </p:nvSpPr>
        <p:spPr>
          <a:xfrm>
            <a:off x="8008369" y="3516809"/>
            <a:ext cx="162256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디폴트 메서드</a:t>
            </a:r>
            <a:endParaRPr lang="en-US" altLang="ko-KR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5205B-D9CD-2640-3D64-1BBD938A33B4}"/>
              </a:ext>
            </a:extLst>
          </p:cNvPr>
          <p:cNvSpPr txBox="1"/>
          <p:nvPr/>
        </p:nvSpPr>
        <p:spPr>
          <a:xfrm>
            <a:off x="8008369" y="5332512"/>
            <a:ext cx="13917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정적 메서드</a:t>
            </a:r>
            <a:endParaRPr lang="en-US" altLang="ko-KR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39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5"/>
            <a:ext cx="10058400" cy="2875552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구현 객체와 구현 클래스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인터페이스의 추상 메서드에 대한 실체 메서드를 가진 객체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=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구현 객체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구현 객체를 생성하는 클래스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=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구현 클래스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2B8807-61A2-A97B-F0B3-BE7BB440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78" y="2171701"/>
            <a:ext cx="5538788" cy="1678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E1F4A-5AD1-3594-A438-047F264BE98F}"/>
              </a:ext>
            </a:extLst>
          </p:cNvPr>
          <p:cNvSpPr txBox="1"/>
          <p:nvPr/>
        </p:nvSpPr>
        <p:spPr>
          <a:xfrm>
            <a:off x="1004207" y="4354968"/>
            <a:ext cx="6302830" cy="101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0A22E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■ 구현 클래스 선언</a:t>
            </a:r>
            <a:endParaRPr lang="en-US" altLang="ko-KR" sz="20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200" dirty="0"/>
              <a:t>자신의 객체가 인터페이스 타입으로 사용할 수 있음을 </a:t>
            </a:r>
            <a:r>
              <a:rPr lang="en-US" altLang="ko-KR" sz="1200" dirty="0"/>
              <a:t>implements </a:t>
            </a:r>
            <a:r>
              <a:rPr lang="ko-KR" altLang="en-US" sz="1200" dirty="0"/>
              <a:t>키워드로 명시</a:t>
            </a:r>
            <a:endParaRPr lang="en-US" altLang="ko-KR" sz="1200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254446-ACCD-1086-6CA3-987A856A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437" y="5125733"/>
            <a:ext cx="6226627" cy="10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5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4"/>
            <a:ext cx="10618470" cy="485130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추상 메서드의 실체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메서드를 작성하는 방법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메서드의 선언부가 정확히 일치해야 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인터페이스의 모든 추상 메서드를 재정의하는 실체 메서드를 작성해야 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일부만 재정의할 경우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추상 클래스로 선언해야 하며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abstract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키워드가 붙어야 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인터페이스의 모든 메서드는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public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접근 제한을 갖기 때문에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public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보다 더 낮은 접근 제한으로 작성할 수 없다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4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이클립스의 자동 생성 기능을 이용한다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@Override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어노테이션을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이용해서 정확히 재정의되었는지 컴파일러가 체크하도록 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D3E81-623A-9455-C445-155D5911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96" y="3079746"/>
            <a:ext cx="7154549" cy="142353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C05CCDC-8464-90E7-AA7B-8EB4965F0D93}"/>
              </a:ext>
            </a:extLst>
          </p:cNvPr>
          <p:cNvSpPr/>
          <p:nvPr/>
        </p:nvSpPr>
        <p:spPr>
          <a:xfrm>
            <a:off x="2106386" y="3494314"/>
            <a:ext cx="726621" cy="3347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6749AA8-0FE9-3793-E3B7-C1760F57B996}"/>
              </a:ext>
            </a:extLst>
          </p:cNvPr>
          <p:cNvSpPr/>
          <p:nvPr/>
        </p:nvSpPr>
        <p:spPr>
          <a:xfrm>
            <a:off x="2106385" y="3831429"/>
            <a:ext cx="726621" cy="3347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0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580D4-D182-CB74-876B-5F6FA0C52C7E}"/>
              </a:ext>
            </a:extLst>
          </p:cNvPr>
          <p:cNvSpPr txBox="1"/>
          <p:nvPr/>
        </p:nvSpPr>
        <p:spPr>
          <a:xfrm>
            <a:off x="5422413" y="71794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추상 메서드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D9586E-EEE3-D9AA-8445-5E5EC290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812" y="1518623"/>
            <a:ext cx="4861087" cy="45951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9463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985D20-205B-7383-EDCC-8F2D210F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58" y="1255431"/>
            <a:ext cx="4899049" cy="4949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233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0FEA5E-E95E-BD64-F1AE-32240745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42" y="1149292"/>
            <a:ext cx="5614473" cy="5189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90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4"/>
            <a:ext cx="10058400" cy="4474391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인터페이스 변수와 구현 객체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00" b="1" dirty="0">
              <a:solidFill>
                <a:srgbClr val="0070C0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 인터페이스를 사용하지 않은 경우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solidFill>
                <a:srgbClr val="0070C0"/>
              </a:solidFill>
              <a:latin typeface="+mn-ea"/>
            </a:endParaRPr>
          </a:p>
          <a:p>
            <a:endParaRPr lang="en-US" altLang="ko-KR" sz="1800" dirty="0">
              <a:solidFill>
                <a:srgbClr val="0070C0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 인터페이스를 사용한 경우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AEE6F-C69E-203C-5F25-94CC12EA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85" y="2449285"/>
            <a:ext cx="4514850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29E658-D14C-5B0D-1B28-9F6AE969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537" y="3347867"/>
            <a:ext cx="3140634" cy="29864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EA7B03-66DE-C1B9-52A7-CC8DADB0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67" y="4841070"/>
            <a:ext cx="3736521" cy="1478623"/>
          </a:xfrm>
          <a:prstGeom prst="rect">
            <a:avLst/>
          </a:prstGeom>
        </p:spPr>
      </p:pic>
      <p:pic>
        <p:nvPicPr>
          <p:cNvPr id="11" name="그래픽 10" descr="시계 방향으로 굽은 화살표 단색으로 채워진">
            <a:extLst>
              <a:ext uri="{FF2B5EF4-FFF2-40B4-BE49-F238E27FC236}">
                <a16:creationId xmlns:a16="http://schemas.microsoft.com/office/drawing/2014/main" id="{250E82BB-5D81-AAEB-D0A5-651B0AB33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027678" flipV="1">
            <a:off x="6249934" y="4402710"/>
            <a:ext cx="1169535" cy="1885643"/>
          </a:xfrm>
          <a:prstGeom prst="rect">
            <a:avLst/>
          </a:prstGeom>
        </p:spPr>
      </p:pic>
      <p:pic>
        <p:nvPicPr>
          <p:cNvPr id="13" name="그래픽 12" descr="시계 방향으로 굽은 화살표 단색으로 채워진">
            <a:extLst>
              <a:ext uri="{FF2B5EF4-FFF2-40B4-BE49-F238E27FC236}">
                <a16:creationId xmlns:a16="http://schemas.microsoft.com/office/drawing/2014/main" id="{4FA02E1B-D0C4-8E3C-78A2-D6A6B6303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138250" flipV="1">
            <a:off x="6635984" y="5188176"/>
            <a:ext cx="721736" cy="18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8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744" y="450507"/>
            <a:ext cx="7026442" cy="128395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10. </a:t>
            </a:r>
            <a:r>
              <a:rPr lang="ko-KR" altLang="en-US" sz="4000" dirty="0"/>
              <a:t>인터페이스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0954"/>
            <a:ext cx="9144000" cy="2220339"/>
          </a:xfrm>
        </p:spPr>
        <p:txBody>
          <a:bodyPr>
            <a:normAutofit/>
          </a:bodyPr>
          <a:lstStyle/>
          <a:p>
            <a:r>
              <a:rPr lang="en-US" altLang="ko-KR" cap="none" dirty="0"/>
              <a:t>10-1. </a:t>
            </a:r>
            <a:r>
              <a:rPr lang="ko-KR" altLang="en-US" cap="none" dirty="0"/>
              <a:t>인터페이스란</a:t>
            </a:r>
            <a:r>
              <a:rPr lang="en-US" altLang="ko-KR" cap="none" dirty="0"/>
              <a:t>?</a:t>
            </a:r>
          </a:p>
          <a:p>
            <a:r>
              <a:rPr lang="en-US" altLang="ko-KR" cap="none" dirty="0"/>
              <a:t>10-2. </a:t>
            </a:r>
            <a:r>
              <a:rPr lang="ko-KR" altLang="en-US" cap="none" dirty="0"/>
              <a:t>인터페이스와 </a:t>
            </a:r>
            <a:r>
              <a:rPr lang="ko-KR" altLang="en-US" cap="none" dirty="0" err="1"/>
              <a:t>다형성</a:t>
            </a:r>
            <a:endParaRPr lang="en-US" altLang="ko-KR" cap="none" dirty="0"/>
          </a:p>
          <a:p>
            <a:r>
              <a:rPr lang="en-US" altLang="ko-KR" cap="none" dirty="0"/>
              <a:t>10-3. </a:t>
            </a:r>
            <a:r>
              <a:rPr lang="ko-KR" altLang="en-US" cap="none" dirty="0"/>
              <a:t>인터페이스 요소 살펴보기</a:t>
            </a:r>
            <a:endParaRPr lang="en-US" altLang="ko-KR" cap="none" dirty="0"/>
          </a:p>
          <a:p>
            <a:r>
              <a:rPr lang="en-US" altLang="ko-KR" cap="none" dirty="0"/>
              <a:t>10-4. </a:t>
            </a:r>
            <a:r>
              <a:rPr lang="ko-KR" altLang="en-US" cap="none" dirty="0"/>
              <a:t>인터페이스 활용하기</a:t>
            </a:r>
          </a:p>
        </p:txBody>
      </p:sp>
    </p:spTree>
    <p:extLst>
      <p:ext uri="{BB962C8B-B14F-4D97-AF65-F5344CB8AC3E}">
        <p14:creationId xmlns:p14="http://schemas.microsoft.com/office/powerpoint/2010/main" val="26326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F02AF-AE41-2691-520A-1126AE5EF589}"/>
              </a:ext>
            </a:extLst>
          </p:cNvPr>
          <p:cNvSpPr txBox="1"/>
          <p:nvPr/>
        </p:nvSpPr>
        <p:spPr>
          <a:xfrm>
            <a:off x="1010313" y="1639116"/>
            <a:ext cx="9975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구현 클래스를 이용해서 객체를 만들어 인터페이스에 어떻게 대입을 하는지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D58111-3C58-F3EF-34CB-B11AFB0C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53" y="2498272"/>
            <a:ext cx="8362950" cy="32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880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4"/>
            <a:ext cx="10058400" cy="276941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익명 구현 객체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명시적인 구현 클래스 작성을 생략하고 바로 구현 객체를 얻는 방법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이름이 없는 구현 클래스 선언과 동시에 객체를 생성한다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5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인터페이스의 추상 메서드들을 모두 재정의하는 실체 메서드가 있어야 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 추가적으로 필드와 메서드를 선언할 수 있지만 익명 객체 안에서만 사용할 수 있고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인터페이스 변수로 접근을 할 수 없다</a:t>
            </a:r>
            <a:r>
              <a:rPr lang="en-US" altLang="ko-KR" sz="1200" dirty="0">
                <a:latin typeface="+mn-ea"/>
              </a:rPr>
              <a:t>.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D8337-FCEA-274A-54E0-BFFA14DCD750}"/>
              </a:ext>
            </a:extLst>
          </p:cNvPr>
          <p:cNvSpPr txBox="1"/>
          <p:nvPr/>
        </p:nvSpPr>
        <p:spPr>
          <a:xfrm>
            <a:off x="1036320" y="4180115"/>
            <a:ext cx="5875326" cy="2197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+mn-ea"/>
              </a:rPr>
              <a:t>주로 사용되는 곳</a:t>
            </a:r>
            <a:endParaRPr lang="en-US" altLang="ko-KR" sz="1400" b="1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프로그래밍</a:t>
            </a:r>
            <a:r>
              <a:rPr lang="en-US" altLang="ko-KR" sz="1200" dirty="0">
                <a:latin typeface="+mn-ea"/>
              </a:rPr>
              <a:t>(Swing, JAVA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FX,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Android)</a:t>
            </a:r>
            <a:r>
              <a:rPr lang="ko-KR" altLang="en-US" sz="1200" dirty="0">
                <a:latin typeface="+mn-ea"/>
              </a:rPr>
              <a:t>에서 이벤트를 처리하기 위해 주로 사용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임시 작업 스레드를 만들기 위해 사용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자바</a:t>
            </a: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부터 지원하는 람다식은 내부적으로 익명 구현 객체를 사용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+mn-ea"/>
              </a:rPr>
              <a:t>익명 구현 객체도 클래스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바이트코드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ko-KR" altLang="en-US" sz="1400" b="1" dirty="0">
                <a:latin typeface="+mn-ea"/>
              </a:rPr>
              <a:t>파일을 가지고 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클래스 </a:t>
            </a:r>
            <a:r>
              <a:rPr lang="en-US" altLang="ko-KR" sz="1200" dirty="0">
                <a:latin typeface="+mn-ea"/>
              </a:rPr>
              <a:t>$</a:t>
            </a:r>
            <a:r>
              <a:rPr lang="ko-KR" altLang="en-US" sz="1200" dirty="0">
                <a:latin typeface="+mn-ea"/>
              </a:rPr>
              <a:t>번호</a:t>
            </a:r>
            <a:r>
              <a:rPr lang="en-US" altLang="ko-KR" sz="1200" dirty="0">
                <a:latin typeface="+mn-ea"/>
              </a:rPr>
              <a:t>.class </a:t>
            </a:r>
            <a:r>
              <a:rPr lang="ko-KR" altLang="en-US" sz="1200" dirty="0">
                <a:latin typeface="+mn-ea"/>
              </a:rPr>
              <a:t>파일명으로 생성된다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   </a:t>
            </a:r>
            <a:r>
              <a:rPr lang="en-US" altLang="ko-KR" sz="1050" dirty="0">
                <a:latin typeface="+mn-ea"/>
              </a:rPr>
              <a:t>- </a:t>
            </a:r>
            <a:r>
              <a:rPr lang="ko-KR" altLang="en-US" sz="1050" dirty="0">
                <a:latin typeface="+mn-ea"/>
              </a:rPr>
              <a:t>익명 구현 객체의 수에 맞게 번호가 올라간다</a:t>
            </a:r>
            <a:r>
              <a:rPr lang="en-US" altLang="ko-KR" sz="1050" dirty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EA5FD5-1C17-BB92-85AF-5FE5C600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06449"/>
            <a:ext cx="3970564" cy="7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93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4A10A5-404B-D8EF-FD06-7E32B838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04" y="1945872"/>
            <a:ext cx="4629874" cy="42807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49F2A-8809-1FCF-67E9-0C9529510CE6}"/>
              </a:ext>
            </a:extLst>
          </p:cNvPr>
          <p:cNvSpPr txBox="1"/>
          <p:nvPr/>
        </p:nvSpPr>
        <p:spPr>
          <a:xfrm>
            <a:off x="1097280" y="1301685"/>
            <a:ext cx="947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익명 구현 객체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익명 구현 객체도 클래스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바이트코드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파일을 가지고 있음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069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E3BA93-24B8-9DA3-F482-CB099BC3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45" y="1269924"/>
            <a:ext cx="4984977" cy="4941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4F1708-1D2D-5505-E354-E69E909F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65" y="1286252"/>
            <a:ext cx="2857500" cy="3400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5CD2AA-A43C-E0FE-540E-840AAB33F37E}"/>
              </a:ext>
            </a:extLst>
          </p:cNvPr>
          <p:cNvSpPr/>
          <p:nvPr/>
        </p:nvSpPr>
        <p:spPr>
          <a:xfrm>
            <a:off x="8032760" y="3959679"/>
            <a:ext cx="169907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6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4"/>
            <a:ext cx="10058400" cy="4474391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다중 인터페이스 구현 클래스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D65A5-4594-C287-9F91-E5EDD005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3" y="1860155"/>
            <a:ext cx="6756628" cy="34564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F36226-CA58-8365-7A97-881F33E0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456" y="5454105"/>
            <a:ext cx="5747658" cy="12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49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580D4-D182-CB74-876B-5F6FA0C52C7E}"/>
              </a:ext>
            </a:extLst>
          </p:cNvPr>
          <p:cNvSpPr txBox="1"/>
          <p:nvPr/>
        </p:nvSpPr>
        <p:spPr>
          <a:xfrm>
            <a:off x="5422413" y="71794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다중 인터페이스 구현 클래스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A0E1FC-0421-FFEF-614C-887BAED0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64" y="1293039"/>
            <a:ext cx="5295900" cy="49369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12208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50B939-C910-DEF6-7DC2-27EA2BD2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8" y="2878941"/>
            <a:ext cx="4537983" cy="1100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38DA0C-5646-1A02-6F54-1758C97B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07478"/>
            <a:ext cx="5836920" cy="61639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10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109327-E03A-FD6D-4982-D118457A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7" y="1665514"/>
            <a:ext cx="6223664" cy="3762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A916FE-E75D-7351-B658-5FC8F326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6" y="2940045"/>
            <a:ext cx="3424918" cy="12133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979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4"/>
            <a:ext cx="10058400" cy="4474391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인터페이스 사용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인터페이스에 구현 객체를 대입하는 방법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39400-9175-C5DE-0592-F966C40C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05" y="2259571"/>
            <a:ext cx="7562309" cy="44992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0E53FC-46B6-DEB5-42F5-350D98D5540F}"/>
              </a:ext>
            </a:extLst>
          </p:cNvPr>
          <p:cNvSpPr/>
          <p:nvPr/>
        </p:nvSpPr>
        <p:spPr>
          <a:xfrm>
            <a:off x="978815" y="3218706"/>
            <a:ext cx="3005356" cy="12716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0E1BA2-556D-608A-48DF-47EB4778B83C}"/>
              </a:ext>
            </a:extLst>
          </p:cNvPr>
          <p:cNvSpPr/>
          <p:nvPr/>
        </p:nvSpPr>
        <p:spPr>
          <a:xfrm>
            <a:off x="978815" y="6033406"/>
            <a:ext cx="3637272" cy="7254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BFA99-EA67-9A30-B744-881B7A050436}"/>
              </a:ext>
            </a:extLst>
          </p:cNvPr>
          <p:cNvSpPr txBox="1"/>
          <p:nvPr/>
        </p:nvSpPr>
        <p:spPr>
          <a:xfrm>
            <a:off x="9130187" y="2269323"/>
            <a:ext cx="2587568" cy="23193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FF00"/>
                </a:solidFill>
              </a:rPr>
              <a:t>생성자의 매개변수와 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FF00"/>
                </a:solidFill>
              </a:rPr>
              <a:t>메서드의 매개변수에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FF00"/>
                </a:solidFill>
              </a:rPr>
              <a:t>인터페이스 변수가 사용되면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FF00"/>
                </a:solidFill>
              </a:rPr>
              <a:t>생성자를 호출할 때</a:t>
            </a:r>
            <a:r>
              <a:rPr lang="en-US" altLang="ko-KR" sz="1400" b="1" dirty="0">
                <a:solidFill>
                  <a:srgbClr val="FFFF0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FF00"/>
                </a:solidFill>
              </a:rPr>
              <a:t>메서드를 호출할 때는 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FFFF00"/>
                </a:solidFill>
              </a:rPr>
              <a:t>인테페이스를</a:t>
            </a:r>
            <a:r>
              <a:rPr lang="ko-KR" altLang="en-US" sz="1400" b="1" dirty="0">
                <a:solidFill>
                  <a:srgbClr val="FFFF00"/>
                </a:solidFill>
              </a:rPr>
              <a:t> 구현하는 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FF00"/>
                </a:solidFill>
              </a:rPr>
              <a:t>어떠한 </a:t>
            </a:r>
            <a:r>
              <a:rPr lang="ko-KR" altLang="en-US" sz="1400" b="1" dirty="0" err="1">
                <a:solidFill>
                  <a:srgbClr val="FFFF00"/>
                </a:solidFill>
              </a:rPr>
              <a:t>객체든지</a:t>
            </a:r>
            <a:r>
              <a:rPr lang="ko-KR" altLang="en-US" sz="1400" b="1" dirty="0">
                <a:solidFill>
                  <a:srgbClr val="FFFF00"/>
                </a:solidFill>
              </a:rPr>
              <a:t> 올 수가 있다</a:t>
            </a:r>
            <a:r>
              <a:rPr lang="en-US" altLang="ko-KR" sz="1400" b="1" dirty="0">
                <a:solidFill>
                  <a:srgbClr val="FFFF00"/>
                </a:solidFill>
              </a:rPr>
              <a:t>.</a:t>
            </a:r>
            <a:r>
              <a:rPr lang="ko-KR" altLang="en-US" sz="1400" b="1" dirty="0">
                <a:solidFill>
                  <a:srgbClr val="FFFF00"/>
                </a:solidFill>
              </a:rPr>
              <a:t> </a:t>
            </a:r>
            <a:endParaRPr lang="en-US" altLang="ko-KR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0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4"/>
            <a:ext cx="10058400" cy="4474391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추상 메서드 사용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26A665-C181-3929-12F2-FFFF891E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33" y="2006939"/>
            <a:ext cx="7136946" cy="42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9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49293"/>
            <a:ext cx="10058400" cy="558885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인터페이스란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개발 코드와 객체가 서로 통신하는 접점이다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개발 코드는 객체의 내부 구조를 알 필요가 없고 인터페이스의 메서드만 알고 있으면 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인터페이스의 역할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개발 코드가 객체에 종속되지 않게 하여 객체를 교체할 수 있도록 하는 역할을 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개발 코드 변경 없이 </a:t>
            </a:r>
            <a:r>
              <a:rPr lang="ko-KR" altLang="en-US" sz="1600" dirty="0" err="1">
                <a:solidFill>
                  <a:schemeClr val="tx1"/>
                </a:solidFill>
              </a:rPr>
              <a:t>리턴값</a:t>
            </a:r>
            <a:r>
              <a:rPr lang="ko-KR" altLang="en-US" sz="1600" dirty="0">
                <a:solidFill>
                  <a:schemeClr val="tx1"/>
                </a:solidFill>
              </a:rPr>
              <a:t> 또는 실행 내용이 다양해 질 수 있다</a:t>
            </a:r>
            <a:r>
              <a:rPr lang="en-US" altLang="ko-KR" sz="1600" dirty="0">
                <a:solidFill>
                  <a:schemeClr val="tx1"/>
                </a:solidFill>
              </a:rPr>
              <a:t>. (</a:t>
            </a:r>
            <a:r>
              <a:rPr lang="ko-KR" altLang="en-US" sz="1600" dirty="0" err="1">
                <a:solidFill>
                  <a:schemeClr val="tx1"/>
                </a:solidFill>
              </a:rPr>
              <a:t>다형성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0070C0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9F8C2C-34FE-E726-8D2A-B7EB2074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39" y="2281935"/>
            <a:ext cx="5903932" cy="1570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E63ACD-0819-0A6F-8E14-E532287F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77" y="4705512"/>
            <a:ext cx="5768371" cy="20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53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8FAE-39AB-A6B4-F880-5A1D1F29DB82}"/>
              </a:ext>
            </a:extLst>
          </p:cNvPr>
          <p:cNvSpPr txBox="1"/>
          <p:nvPr/>
        </p:nvSpPr>
        <p:spPr>
          <a:xfrm>
            <a:off x="2720035" y="17351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추상 메서드 사용 예시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4CD07E-345A-A2FB-2D6E-213065C8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71800"/>
            <a:ext cx="10058400" cy="296227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package_name_implement_class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복사 후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RemoteControlTset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class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내용만 변경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[</a:t>
            </a: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방법</a:t>
            </a:r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]</a:t>
            </a:r>
          </a:p>
          <a:p>
            <a:r>
              <a:rPr lang="en-US" altLang="ko-KR" sz="1600" dirty="0" err="1">
                <a:solidFill>
                  <a:srgbClr val="0070C0"/>
                </a:solidFill>
                <a:latin typeface="+mn-ea"/>
              </a:rPr>
              <a:t>packge</a:t>
            </a: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에서 오른쪽 마우스 클릭 → </a:t>
            </a:r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copy </a:t>
            </a: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→ </a:t>
            </a:r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paste </a:t>
            </a: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→ 패키지명 수정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0318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5A8DD5-FDF3-888F-0F77-9D4A0D48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65" y="1263913"/>
            <a:ext cx="7505558" cy="4663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FD19C-5F57-BEBB-80D2-5AC474275089}"/>
              </a:ext>
            </a:extLst>
          </p:cNvPr>
          <p:cNvSpPr txBox="1"/>
          <p:nvPr/>
        </p:nvSpPr>
        <p:spPr>
          <a:xfrm>
            <a:off x="5337999" y="3177729"/>
            <a:ext cx="5516254" cy="1162113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FF00"/>
                </a:solidFill>
              </a:rPr>
              <a:t>인터페이스의 추상 메서드를 호출한다는 것은 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FF00"/>
                </a:solidFill>
              </a:rPr>
              <a:t>구현 객체의 추상 메서드의 재정의된 메서드</a:t>
            </a:r>
            <a:r>
              <a:rPr lang="en-US" altLang="ko-KR" sz="1600" b="1" dirty="0">
                <a:solidFill>
                  <a:srgbClr val="FFFF00"/>
                </a:solidFill>
              </a:rPr>
              <a:t>(</a:t>
            </a:r>
            <a:r>
              <a:rPr lang="ko-KR" altLang="en-US" sz="1600" b="1" dirty="0">
                <a:solidFill>
                  <a:srgbClr val="FFFF00"/>
                </a:solidFill>
              </a:rPr>
              <a:t>실체 메서드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r>
              <a:rPr lang="ko-KR" altLang="en-US" sz="1600" b="1" dirty="0">
                <a:solidFill>
                  <a:srgbClr val="FFFF00"/>
                </a:solidFill>
              </a:rPr>
              <a:t>가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FF00"/>
                </a:solidFill>
              </a:rPr>
              <a:t>호출되어 실행 결과가 나온다</a:t>
            </a:r>
            <a:r>
              <a:rPr lang="en-US" altLang="ko-KR" sz="1600" b="1" dirty="0">
                <a:solidFill>
                  <a:srgbClr val="FFFF00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608930-62BD-5514-46CF-5291EA7B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30" y="4645479"/>
            <a:ext cx="3222172" cy="14288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87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FBC0DF-37E8-F0A7-5F8D-E2384C0F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67147"/>
            <a:ext cx="6034208" cy="1398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04562"/>
            <a:ext cx="10058400" cy="209994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디폴트 메서드 사용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인터페이스만으로는 사용할 수 없다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구현 객체가 인터페이스에 대입되어야 호출할 수 있는 인스턴스 메서드이다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모든 구현 객체가 가지고 있는 기본 메서드로 사용한다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필요에 따라 구현 클래스가 디폴트 메서드를 재정의해서 사용할 수 있다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CE3D9-A66D-CAFC-E2B7-E44987EC1810}"/>
              </a:ext>
            </a:extLst>
          </p:cNvPr>
          <p:cNvSpPr txBox="1"/>
          <p:nvPr/>
        </p:nvSpPr>
        <p:spPr>
          <a:xfrm>
            <a:off x="1000124" y="3849485"/>
            <a:ext cx="6266090" cy="71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marR="0" lvl="0" indent="-9144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0A22E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■ 정적 메서드 사용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200" dirty="0"/>
              <a:t> 인터페이스로 바로 호출이 가능하다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633748-67D4-5E09-A2B7-F4980379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52" y="4691678"/>
            <a:ext cx="7673749" cy="161727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05A75CF-4C62-7349-07A3-450C9F21E648}"/>
              </a:ext>
            </a:extLst>
          </p:cNvPr>
          <p:cNvSpPr/>
          <p:nvPr/>
        </p:nvSpPr>
        <p:spPr>
          <a:xfrm>
            <a:off x="6310993" y="2957695"/>
            <a:ext cx="556670" cy="3924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35443E1-20E8-3742-6121-48884584A489}"/>
              </a:ext>
            </a:extLst>
          </p:cNvPr>
          <p:cNvCxnSpPr/>
          <p:nvPr/>
        </p:nvCxnSpPr>
        <p:spPr>
          <a:xfrm>
            <a:off x="3812722" y="1846272"/>
            <a:ext cx="6621236" cy="865414"/>
          </a:xfrm>
          <a:prstGeom prst="bentConnector3">
            <a:avLst>
              <a:gd name="adj1" fmla="val 9993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91932EA-8D3E-9C1C-480C-03844EAB85EB}"/>
              </a:ext>
            </a:extLst>
          </p:cNvPr>
          <p:cNvCxnSpPr>
            <a:cxnSpLocks/>
          </p:cNvCxnSpPr>
          <p:nvPr/>
        </p:nvCxnSpPr>
        <p:spPr>
          <a:xfrm>
            <a:off x="5992586" y="2167848"/>
            <a:ext cx="5951764" cy="1081242"/>
          </a:xfrm>
          <a:prstGeom prst="bentConnector3">
            <a:avLst>
              <a:gd name="adj1" fmla="val 999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3BF4D2-78C3-893A-F6A4-D3D2207FF8B9}"/>
              </a:ext>
            </a:extLst>
          </p:cNvPr>
          <p:cNvSpPr txBox="1"/>
          <p:nvPr/>
        </p:nvSpPr>
        <p:spPr>
          <a:xfrm>
            <a:off x="9331779" y="5208814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(O)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1B88D-FC93-CBEA-1365-16F66E3CD86A}"/>
              </a:ext>
            </a:extLst>
          </p:cNvPr>
          <p:cNvSpPr txBox="1"/>
          <p:nvPr/>
        </p:nvSpPr>
        <p:spPr>
          <a:xfrm>
            <a:off x="10436370" y="2330180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(X)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57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E5F28-BE44-57C6-9F8D-3E413CA5D7BD}"/>
              </a:ext>
            </a:extLst>
          </p:cNvPr>
          <p:cNvSpPr txBox="1"/>
          <p:nvPr/>
        </p:nvSpPr>
        <p:spPr>
          <a:xfrm>
            <a:off x="2638395" y="211887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디폴트</a:t>
            </a:r>
            <a:r>
              <a:rPr lang="ko-KR" altLang="en-US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 메서드 사용 예시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A58B661-A45E-5323-238E-0E062F9A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640" y="3665764"/>
            <a:ext cx="10058400" cy="265203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package_abstract_method_use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복사 후 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   Audio Class,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RemoteControlTset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Class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내용 변경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446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0AE38D-F7F2-E52F-C9BF-74648148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29" y="171162"/>
            <a:ext cx="5140956" cy="6686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5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88210F-BC63-DB72-0A28-9ED91A6F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19" y="1215255"/>
            <a:ext cx="6969579" cy="5026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ABEFFF-7AC9-FB70-DD32-770299C13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156" y="4333250"/>
            <a:ext cx="3110593" cy="1655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278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C469B-DDA7-F7C6-F83A-10C6621B963F}"/>
              </a:ext>
            </a:extLst>
          </p:cNvPr>
          <p:cNvSpPr txBox="1"/>
          <p:nvPr/>
        </p:nvSpPr>
        <p:spPr>
          <a:xfrm>
            <a:off x="2638395" y="211887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정적</a:t>
            </a:r>
            <a:r>
              <a:rPr lang="ko-KR" altLang="en-US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 메서드 사용 예시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BFF447-7EE1-9E58-2AAB-BE0F84CEF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640" y="3241222"/>
            <a:ext cx="10058400" cy="265203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package_default_method_use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에서  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  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RemoteControl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interface,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RemoteControlTset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Class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복사 후 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  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RemoteControlTset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Class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내용 변경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 lvl="1"/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4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5FFCA3-A9A9-FB6E-7810-CFB8D920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63" y="2260146"/>
            <a:ext cx="5819775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3E92F4-F66B-91D3-2984-5EBB9B37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340" y="4852307"/>
            <a:ext cx="3219450" cy="762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841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1456"/>
            <a:ext cx="9802041" cy="40726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</a:t>
            </a:r>
            <a:r>
              <a:rPr lang="ko-KR" altLang="en-US" b="1" dirty="0" err="1">
                <a:solidFill>
                  <a:srgbClr val="0070C0"/>
                </a:solidFill>
                <a:latin typeface="+mn-ea"/>
              </a:rPr>
              <a:t>다형성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500" b="1" dirty="0">
              <a:solidFill>
                <a:srgbClr val="0070C0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하나의 타입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상속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부모 타입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인터페이스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인터페이스 타입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에 여러가지 객체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상속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자식 객체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/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인터페이스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구현 객체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를 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5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 대입해서 다양한 실행 결과를 얻는 것을 말한다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다형성을 구현하는 기술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상속 또는 인터페이스의 자동 타입 변환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(Promotion)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오버라이딩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(Overriding)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다형성의 효과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다양한 실행 결과를 얻을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객체를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부품화시킬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수 있어 유지보수가 용이하다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5401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0830"/>
            <a:ext cx="10058400" cy="722810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인터페이스를 이용한 </a:t>
            </a:r>
            <a:r>
              <a:rPr lang="ko-KR" altLang="en-US" b="1" dirty="0" err="1">
                <a:solidFill>
                  <a:srgbClr val="0070C0"/>
                </a:solidFill>
                <a:latin typeface="+mn-ea"/>
              </a:rPr>
              <a:t>다형성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개념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C9C6BB-3A83-E769-5B71-8085040F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70" y="2689650"/>
            <a:ext cx="8507185" cy="3118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641EB4-AC38-2893-49B0-7DBAAC56AAEE}"/>
              </a:ext>
            </a:extLst>
          </p:cNvPr>
          <p:cNvSpPr txBox="1"/>
          <p:nvPr/>
        </p:nvSpPr>
        <p:spPr>
          <a:xfrm>
            <a:off x="10197193" y="335552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메서드 재정의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537BE-7E02-8CE1-2309-54ACADA9BABC}"/>
              </a:ext>
            </a:extLst>
          </p:cNvPr>
          <p:cNvSpPr txBox="1"/>
          <p:nvPr/>
        </p:nvSpPr>
        <p:spPr>
          <a:xfrm>
            <a:off x="10194473" y="475705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메서드 재정의</a:t>
            </a:r>
          </a:p>
        </p:txBody>
      </p:sp>
    </p:spTree>
    <p:extLst>
      <p:ext uri="{BB962C8B-B14F-4D97-AF65-F5344CB8AC3E}">
        <p14:creationId xmlns:p14="http://schemas.microsoft.com/office/powerpoint/2010/main" val="384535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43075"/>
            <a:ext cx="10058400" cy="473632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인터페이스 선언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rgbClr val="0070C0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인터페이스 이름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 자바 식별자 작성 규칙에 따라 작성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+mj-ea"/>
                <a:ea typeface="+mj-ea"/>
              </a:rPr>
              <a:t>첫자는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 대문자로 시작하는 것이 관례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   -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 숫자로 시작하면 안되고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, $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_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를 제외한 특수 문자는 안 됨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 다른 단어가 결합되면 첫 알파벳은 대문자로 하는 것이 관례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소스 파일 생성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 인터페이스 이름과 대소문자가 동일한 소스 파일을 생성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    인터페이스명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.java</a:t>
            </a:r>
          </a:p>
          <a:p>
            <a:pPr marL="0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935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59685"/>
            <a:ext cx="10309169" cy="97109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 인터페이스는 매개변수 타입으로 자주 등장한다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메서드 호출 시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매개값으로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여러가지 종류의 구현 객체를 대입할 수 있어 메서드 실행 결과가 다양하게 나온다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820EFF-51F3-9560-7679-2C119204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54" y="2489332"/>
            <a:ext cx="5612267" cy="3795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F40E5-74D2-537D-6AD4-7061B7EA45D6}"/>
              </a:ext>
            </a:extLst>
          </p:cNvPr>
          <p:cNvSpPr txBox="1"/>
          <p:nvPr/>
        </p:nvSpPr>
        <p:spPr>
          <a:xfrm>
            <a:off x="1692275" y="5028984"/>
            <a:ext cx="36987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FF00"/>
                </a:solidFill>
              </a:rPr>
              <a:t>useRemoteControl</a:t>
            </a:r>
            <a:r>
              <a:rPr lang="en-US" altLang="ko-KR" b="1" dirty="0">
                <a:solidFill>
                  <a:srgbClr val="FFFF00"/>
                </a:solidFill>
              </a:rPr>
              <a:t>(new Television());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29146-02C2-B7B7-823B-C492BEF8C6E5}"/>
              </a:ext>
            </a:extLst>
          </p:cNvPr>
          <p:cNvSpPr txBox="1"/>
          <p:nvPr/>
        </p:nvSpPr>
        <p:spPr>
          <a:xfrm>
            <a:off x="8060147" y="5028984"/>
            <a:ext cx="334630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FF00"/>
                </a:solidFill>
              </a:rPr>
              <a:t>useRemoteControl</a:t>
            </a:r>
            <a:r>
              <a:rPr lang="en-US" altLang="ko-KR" b="1" dirty="0">
                <a:solidFill>
                  <a:srgbClr val="FFFF00"/>
                </a:solidFill>
              </a:rPr>
              <a:t>(new Audio());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7C3505-185F-079F-7D8A-54B05BC3C606}"/>
              </a:ext>
            </a:extLst>
          </p:cNvPr>
          <p:cNvSpPr/>
          <p:nvPr/>
        </p:nvSpPr>
        <p:spPr>
          <a:xfrm>
            <a:off x="5717723" y="5763986"/>
            <a:ext cx="2226127" cy="70212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0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5"/>
            <a:ext cx="8968839" cy="93299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자동 타입 변환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(Promotion)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AAA088-EEC3-EA5A-4E36-B28A2108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81" y="1883630"/>
            <a:ext cx="6395097" cy="48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79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54885"/>
            <a:ext cx="10058400" cy="67391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필드의 </a:t>
            </a:r>
            <a:r>
              <a:rPr lang="ko-KR" altLang="en-US" b="1" dirty="0" err="1">
                <a:solidFill>
                  <a:srgbClr val="0070C0"/>
                </a:solidFill>
                <a:latin typeface="+mn-ea"/>
              </a:rPr>
              <a:t>다형성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18EE8A-4A8D-35BF-8D7B-D703414B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8" y="1623060"/>
            <a:ext cx="8896782" cy="5032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EBE3C-B2CE-6550-8E9B-9B711D721CD5}"/>
              </a:ext>
            </a:extLst>
          </p:cNvPr>
          <p:cNvSpPr txBox="1"/>
          <p:nvPr/>
        </p:nvSpPr>
        <p:spPr>
          <a:xfrm>
            <a:off x="9174980" y="1623060"/>
            <a:ext cx="2777748" cy="4616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FF00"/>
                </a:solidFill>
              </a:rPr>
              <a:t>Interface : Tire</a:t>
            </a:r>
          </a:p>
          <a:p>
            <a:r>
              <a:rPr lang="en-US" altLang="ko-KR" sz="1400" b="1" dirty="0">
                <a:solidFill>
                  <a:srgbClr val="FFFF00"/>
                </a:solidFill>
              </a:rPr>
              <a:t>Class : Car</a:t>
            </a:r>
          </a:p>
          <a:p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ko-KR" altLang="en-US" sz="1400" b="1" dirty="0">
                <a:solidFill>
                  <a:srgbClr val="FFFF00"/>
                </a:solidFill>
              </a:rPr>
              <a:t>① 타이어 인터페이스 선언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en-US" altLang="ko-KR" sz="1400" b="1" dirty="0">
                <a:solidFill>
                  <a:srgbClr val="FFFF00"/>
                </a:solidFill>
              </a:rPr>
              <a:t>- roll() </a:t>
            </a:r>
            <a:r>
              <a:rPr lang="ko-KR" altLang="en-US" sz="1400" b="1" dirty="0">
                <a:solidFill>
                  <a:srgbClr val="FFFF00"/>
                </a:solidFill>
              </a:rPr>
              <a:t>추상 메서드 생성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ko-KR" altLang="en-US" sz="1400" b="1" dirty="0">
                <a:solidFill>
                  <a:srgbClr val="FFFF00"/>
                </a:solidFill>
              </a:rPr>
              <a:t>② 인터페이스를 구현한 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ko-KR" altLang="en-US" sz="1400" b="1" dirty="0">
                <a:solidFill>
                  <a:srgbClr val="FFFF00"/>
                </a:solidFill>
              </a:rPr>
              <a:t>  </a:t>
            </a:r>
            <a:r>
              <a:rPr lang="ko-KR" altLang="en-US" sz="1200" b="1" dirty="0">
                <a:solidFill>
                  <a:srgbClr val="FFFF00"/>
                </a:solidFill>
              </a:rPr>
              <a:t>    </a:t>
            </a:r>
            <a:r>
              <a:rPr lang="ko-KR" altLang="en-US" sz="1400" b="1" dirty="0">
                <a:solidFill>
                  <a:srgbClr val="FFFF00"/>
                </a:solidFill>
              </a:rPr>
              <a:t>한국타이어 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en-US" altLang="ko-KR" sz="1400" b="1" dirty="0">
                <a:solidFill>
                  <a:srgbClr val="FFFF00"/>
                </a:solidFill>
              </a:rPr>
              <a:t>- roll() </a:t>
            </a:r>
            <a:r>
              <a:rPr lang="ko-KR" altLang="en-US" sz="1400" b="1" dirty="0" err="1">
                <a:solidFill>
                  <a:srgbClr val="FFFF00"/>
                </a:solidFill>
              </a:rPr>
              <a:t>추상메서드</a:t>
            </a:r>
            <a:r>
              <a:rPr lang="ko-KR" altLang="en-US" sz="1400" b="1" dirty="0">
                <a:solidFill>
                  <a:srgbClr val="FFFF00"/>
                </a:solidFill>
              </a:rPr>
              <a:t> </a:t>
            </a:r>
            <a:r>
              <a:rPr lang="ko-KR" altLang="en-US" sz="1400" b="1" dirty="0" err="1">
                <a:solidFill>
                  <a:srgbClr val="FFFF00"/>
                </a:solidFill>
              </a:rPr>
              <a:t>오버라이딩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ko-KR" altLang="en-US" sz="1400" b="1" dirty="0">
                <a:solidFill>
                  <a:srgbClr val="FFFF00"/>
                </a:solidFill>
              </a:rPr>
              <a:t>③ 자동차 클래스 선언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en-US" altLang="ko-KR" sz="1400" b="1" dirty="0">
                <a:solidFill>
                  <a:srgbClr val="FFFF00"/>
                </a:solidFill>
              </a:rPr>
              <a:t>- </a:t>
            </a:r>
            <a:r>
              <a:rPr lang="ko-KR" altLang="en-US" sz="1400" b="1" dirty="0">
                <a:solidFill>
                  <a:srgbClr val="FFFF00"/>
                </a:solidFill>
              </a:rPr>
              <a:t>한국타이어 구현 객체 대입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en-US" altLang="ko-KR" sz="1400" b="1" dirty="0">
                <a:solidFill>
                  <a:srgbClr val="FFFF00"/>
                </a:solidFill>
              </a:rPr>
              <a:t>- run() </a:t>
            </a:r>
            <a:r>
              <a:rPr lang="ko-KR" altLang="en-US" sz="1400" b="1" dirty="0">
                <a:solidFill>
                  <a:srgbClr val="FFFF00"/>
                </a:solidFill>
              </a:rPr>
              <a:t>메서드 생성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ko-KR" altLang="en-US" sz="1400" b="1" dirty="0">
                <a:solidFill>
                  <a:srgbClr val="FFFF00"/>
                </a:solidFill>
              </a:rPr>
              <a:t>④ 실현 클래스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en-US" altLang="ko-KR" sz="1400" b="1" dirty="0">
                <a:solidFill>
                  <a:srgbClr val="FFFF00"/>
                </a:solidFill>
              </a:rPr>
              <a:t>- </a:t>
            </a:r>
            <a:r>
              <a:rPr lang="ko-KR" altLang="en-US" sz="1400" b="1" dirty="0">
                <a:solidFill>
                  <a:srgbClr val="FFFF00"/>
                </a:solidFill>
              </a:rPr>
              <a:t>카 객체 생성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en-US" altLang="ko-KR" sz="1400" b="1" dirty="0">
                <a:solidFill>
                  <a:srgbClr val="FFFF00"/>
                </a:solidFill>
              </a:rPr>
              <a:t>- </a:t>
            </a:r>
            <a:r>
              <a:rPr lang="ko-KR" altLang="en-US" sz="1400" b="1" dirty="0">
                <a:solidFill>
                  <a:srgbClr val="FFFF00"/>
                </a:solidFill>
              </a:rPr>
              <a:t>금호타이어 객체 대입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endParaRPr lang="en-US" altLang="ko-KR" sz="1400" b="1" dirty="0">
              <a:solidFill>
                <a:srgbClr val="FFFF00"/>
              </a:solidFill>
            </a:endParaRPr>
          </a:p>
          <a:p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ko-KR" altLang="en-US" sz="1400" b="1" dirty="0">
                <a:solidFill>
                  <a:srgbClr val="FFFF00"/>
                </a:solidFill>
              </a:rPr>
              <a:t>⑤ </a:t>
            </a:r>
            <a:r>
              <a:rPr lang="en-US" altLang="ko-KR" sz="1400" b="1" dirty="0" err="1">
                <a:solidFill>
                  <a:srgbClr val="FFFF00"/>
                </a:solidFill>
              </a:rPr>
              <a:t>myCar.run</a:t>
            </a:r>
            <a:r>
              <a:rPr lang="en-US" altLang="ko-KR" sz="1400" b="1" dirty="0">
                <a:solidFill>
                  <a:srgbClr val="FFFF00"/>
                </a:solidFill>
              </a:rPr>
              <a:t>();</a:t>
            </a:r>
            <a:r>
              <a:rPr lang="ko-KR" altLang="en-US" sz="1400" b="1" dirty="0">
                <a:solidFill>
                  <a:srgbClr val="FFFF00"/>
                </a:solidFill>
              </a:rPr>
              <a:t>을 실행했을 시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en-US" altLang="ko-KR" sz="1400" b="1" dirty="0">
                <a:solidFill>
                  <a:srgbClr val="FFFF00"/>
                </a:solidFill>
              </a:rPr>
              <a:t>- </a:t>
            </a:r>
            <a:r>
              <a:rPr lang="ko-KR" altLang="en-US" sz="1400" b="1" dirty="0">
                <a:solidFill>
                  <a:srgbClr val="FFFF00"/>
                </a:solidFill>
              </a:rPr>
              <a:t>어떤 </a:t>
            </a:r>
            <a:r>
              <a:rPr lang="en-US" altLang="ko-KR" sz="1400" b="1" dirty="0">
                <a:solidFill>
                  <a:srgbClr val="FFFF00"/>
                </a:solidFill>
              </a:rPr>
              <a:t>roll()</a:t>
            </a:r>
            <a:r>
              <a:rPr lang="ko-KR" altLang="en-US" sz="1400" b="1" dirty="0">
                <a:solidFill>
                  <a:srgbClr val="FFFF00"/>
                </a:solidFill>
              </a:rPr>
              <a:t>메서드가 실행되는지</a:t>
            </a:r>
            <a:r>
              <a:rPr lang="en-US" altLang="ko-KR" sz="1400" b="1" dirty="0">
                <a:solidFill>
                  <a:srgbClr val="FFFF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BBA36-AB3B-9887-BBBE-2124E095C582}"/>
              </a:ext>
            </a:extLst>
          </p:cNvPr>
          <p:cNvSpPr txBox="1"/>
          <p:nvPr/>
        </p:nvSpPr>
        <p:spPr>
          <a:xfrm>
            <a:off x="5265420" y="1828800"/>
            <a:ext cx="769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/>
              <a:t>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E0548-E9E4-6DE5-A4F7-E4E4E13EA6A9}"/>
              </a:ext>
            </a:extLst>
          </p:cNvPr>
          <p:cNvSpPr txBox="1"/>
          <p:nvPr/>
        </p:nvSpPr>
        <p:spPr>
          <a:xfrm>
            <a:off x="5550738" y="2878734"/>
            <a:ext cx="530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❷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4130B-BCD0-9B81-53E4-7EB9D38F5C10}"/>
              </a:ext>
            </a:extLst>
          </p:cNvPr>
          <p:cNvSpPr txBox="1"/>
          <p:nvPr/>
        </p:nvSpPr>
        <p:spPr>
          <a:xfrm>
            <a:off x="1668780" y="4753255"/>
            <a:ext cx="6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❸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FC4A19-CD99-2010-A55E-FDC3364B5B8A}"/>
              </a:ext>
            </a:extLst>
          </p:cNvPr>
          <p:cNvSpPr txBox="1"/>
          <p:nvPr/>
        </p:nvSpPr>
        <p:spPr>
          <a:xfrm>
            <a:off x="7627620" y="4753255"/>
            <a:ext cx="746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❹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935507-EC0C-E652-B8D0-5D69289C9295}"/>
              </a:ext>
            </a:extLst>
          </p:cNvPr>
          <p:cNvSpPr txBox="1"/>
          <p:nvPr/>
        </p:nvSpPr>
        <p:spPr>
          <a:xfrm>
            <a:off x="7627620" y="5957054"/>
            <a:ext cx="93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❺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439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1DCD9-B25E-4A71-8DE0-1529BE2D8D31}"/>
              </a:ext>
            </a:extLst>
          </p:cNvPr>
          <p:cNvSpPr txBox="1"/>
          <p:nvPr/>
        </p:nvSpPr>
        <p:spPr>
          <a:xfrm>
            <a:off x="5851379" y="71794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필드의 </a:t>
            </a:r>
            <a:r>
              <a:rPr lang="ko-KR" altLang="en-US" sz="2000" b="1" dirty="0" err="1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다형성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FCE552-F5F8-E245-59A2-077D7C7F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42" y="2456197"/>
            <a:ext cx="4712166" cy="1237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8C0791-7F9A-A05E-403A-2278B605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16" y="1556378"/>
            <a:ext cx="5731167" cy="2137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F86635-BE91-3FE5-D932-2E3ED8EC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916" y="3961756"/>
            <a:ext cx="5727389" cy="2204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5255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F1279-CCB7-DF3B-6B80-3F0C0528C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93" y="1454990"/>
            <a:ext cx="5703727" cy="3948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901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24EFBC-0FD2-0BFA-99F9-12EC847F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1" y="1647476"/>
            <a:ext cx="6007388" cy="4266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A52F9A-5D5C-7CBC-46D0-61353E5C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254" y="2890837"/>
            <a:ext cx="3238500" cy="2905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2052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77131"/>
            <a:ext cx="10058400" cy="771787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인터페이스 배열로 구현 객체 관리 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CDB9B-AD54-474D-B24E-1C07BB01E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83" y="2223083"/>
            <a:ext cx="9315501" cy="24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81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1DCD9-B25E-4A71-8DE0-1529BE2D8D31}"/>
              </a:ext>
            </a:extLst>
          </p:cNvPr>
          <p:cNvSpPr txBox="1"/>
          <p:nvPr/>
        </p:nvSpPr>
        <p:spPr>
          <a:xfrm>
            <a:off x="2638395" y="243765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필드의 </a:t>
            </a:r>
            <a:r>
              <a:rPr lang="ko-KR" altLang="en-US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배열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1FBB-C24C-903B-5F79-00F54FE4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640" y="3330204"/>
            <a:ext cx="10058400" cy="265203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package_field_polymorphism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복사 후  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   Car Class,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CarTset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Class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내용 변경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1303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6BE0D-8D34-782A-05B3-00FC76E0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71" y="1433250"/>
            <a:ext cx="4371975" cy="4276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322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3FBE9-81C9-4D4B-529D-7B798D34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31" y="1349098"/>
            <a:ext cx="6467475" cy="4562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B2074F-BD4D-F1EA-12B0-2FDB191F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068" y="3368398"/>
            <a:ext cx="3200400" cy="2543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55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4"/>
            <a:ext cx="10058400" cy="4745807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인터페이스 선언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인터페이스 선언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 [public] interface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인터페이스명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{…}</a:t>
            </a: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인터페이스의 구성 멤버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상수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추상메서드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ko-KR" sz="1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디폴트 메서드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정적 메서드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BD295-E83D-5AE4-D614-0375CB3A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381" y="1687523"/>
            <a:ext cx="4715343" cy="41133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B99438-5AA7-0D23-C301-EBE9A654402A}"/>
              </a:ext>
            </a:extLst>
          </p:cNvPr>
          <p:cNvSpPr/>
          <p:nvPr/>
        </p:nvSpPr>
        <p:spPr>
          <a:xfrm>
            <a:off x="889234" y="4731391"/>
            <a:ext cx="1963024" cy="956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03BCA-4F24-A944-0FF0-20F6D0BA7CB2}"/>
              </a:ext>
            </a:extLst>
          </p:cNvPr>
          <p:cNvSpPr txBox="1"/>
          <p:nvPr/>
        </p:nvSpPr>
        <p:spPr>
          <a:xfrm>
            <a:off x="2909538" y="4731391"/>
            <a:ext cx="1779908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/>
              <a:t>자바 </a:t>
            </a:r>
            <a:r>
              <a:rPr lang="en-US" altLang="ko-KR" dirty="0"/>
              <a:t>8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113592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5"/>
            <a:ext cx="10058400" cy="629174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매개변수의 </a:t>
            </a:r>
            <a:r>
              <a:rPr lang="ko-KR" altLang="en-US" b="1" dirty="0" err="1">
                <a:solidFill>
                  <a:srgbClr val="0070C0"/>
                </a:solidFill>
                <a:latin typeface="+mn-ea"/>
              </a:rPr>
              <a:t>다형성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CD1FF7-EAAD-435A-9158-ED877D54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18" y="2190073"/>
            <a:ext cx="3085648" cy="31531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BCFADC-8DFE-4545-AF50-DF18B03C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90" y="1173082"/>
            <a:ext cx="5677382" cy="55800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423C4D-6FF8-423C-B225-33BDAB2AC8EF}"/>
              </a:ext>
            </a:extLst>
          </p:cNvPr>
          <p:cNvSpPr/>
          <p:nvPr/>
        </p:nvSpPr>
        <p:spPr>
          <a:xfrm>
            <a:off x="4957894" y="6333688"/>
            <a:ext cx="2499919" cy="2377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84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1DCD9-B25E-4A71-8DE0-1529BE2D8D31}"/>
              </a:ext>
            </a:extLst>
          </p:cNvPr>
          <p:cNvSpPr txBox="1"/>
          <p:nvPr/>
        </p:nvSpPr>
        <p:spPr>
          <a:xfrm>
            <a:off x="2638395" y="121285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메서드의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다형성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7C9C66-6A35-3897-D06A-8C50F894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14" y="2441196"/>
            <a:ext cx="4543425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BBD1CC-FE2E-CFB3-34CD-4D7EBF48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78" y="1645756"/>
            <a:ext cx="5335048" cy="2231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7A28B1-3BF5-ED31-14F8-2CB35A6EC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78" y="4092758"/>
            <a:ext cx="5335048" cy="2238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032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795185-F717-F407-5AE4-C25AC365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1" y="1738609"/>
            <a:ext cx="4813752" cy="1690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E21ACE-13BE-06C8-A5A5-829E8EE5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540" y="1738609"/>
            <a:ext cx="6122467" cy="3931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B2DE7E-19D8-1526-86A5-1868D4B5E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686" y="5297485"/>
            <a:ext cx="3228975" cy="9620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709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00961"/>
            <a:ext cx="10058400" cy="119962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강제 타입 변환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(Casting)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인터페이스 타입으로 자동 타입 변환 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다시 구현 클래스 타입으로 변환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필요성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구현 클래스 타입에 선언된 다른 멤버를 사용하기 위해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A9482C-4F18-40E1-A8A6-BEDA631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81" y="2600587"/>
            <a:ext cx="7843706" cy="4147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A04030-119A-4A7A-BA9B-43DE2D86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50" y="2299881"/>
            <a:ext cx="1794634" cy="13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1DCD9-B25E-4A71-8DE0-1529BE2D8D31}"/>
              </a:ext>
            </a:extLst>
          </p:cNvPr>
          <p:cNvSpPr txBox="1"/>
          <p:nvPr/>
        </p:nvSpPr>
        <p:spPr>
          <a:xfrm>
            <a:off x="2638395" y="121285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강제 타입 변환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EB1C92-E1B1-5E06-1D05-76A71CF3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94" y="2403845"/>
            <a:ext cx="3819525" cy="1352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E4FFAA-22DE-CB16-76B0-96178312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51" y="2403845"/>
            <a:ext cx="6334125" cy="354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322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1BAA2-E006-C477-CF7D-21E782E87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87" y="1541170"/>
            <a:ext cx="5886450" cy="429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FBD4FF-227A-B6DD-96E1-95DCA8E9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578" y="3364903"/>
            <a:ext cx="3209925" cy="1285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176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BAFA8-9EBA-4630-F1DA-A80F122F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63" y="2638683"/>
            <a:ext cx="8263506" cy="323746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462814B-D0CC-DC7A-01D0-D6E68CFA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85519"/>
            <a:ext cx="10058400" cy="1015067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강제 타입 확인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instanceof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연산자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강제 타입 변환 전에 구현 클래스 타입을 조사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1348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1DCD9-B25E-4A71-8DE0-1529BE2D8D31}"/>
              </a:ext>
            </a:extLst>
          </p:cNvPr>
          <p:cNvSpPr txBox="1"/>
          <p:nvPr/>
        </p:nvSpPr>
        <p:spPr>
          <a:xfrm>
            <a:off x="2638395" y="243765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강제 타입 확인 예시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1FBB-C24C-903B-5F79-00F54FE4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640" y="3330204"/>
            <a:ext cx="10058400" cy="265203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</a:t>
            </a:r>
            <a:r>
              <a:rPr lang="en-US" altLang="ko-KR" b="1" dirty="0" err="1">
                <a:solidFill>
                  <a:srgbClr val="0070C0"/>
                </a:solidFill>
                <a:latin typeface="+mn-ea"/>
              </a:rPr>
              <a:t>package_polymorphism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복사 후  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  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Driver Class, Bus Class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내용 변경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7724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10-2. </a:t>
            </a:r>
            <a:r>
              <a:rPr lang="ko-KR" altLang="en-US" sz="3600" dirty="0"/>
              <a:t>인터페이스와 </a:t>
            </a:r>
            <a:r>
              <a:rPr lang="ko-KR" altLang="en-US" sz="3600" dirty="0" err="1"/>
              <a:t>다형성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0A9C1E-F3FE-9457-BF78-58DF0851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9" y="1272374"/>
            <a:ext cx="5324475" cy="2952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05DD10-042F-824F-B7AD-18D54161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986" y="1272374"/>
            <a:ext cx="6315075" cy="3457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C9F943-1B6C-E5FD-7850-43A3DC649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377" y="4961738"/>
            <a:ext cx="3190875" cy="12477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04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4"/>
            <a:ext cx="10058400" cy="465536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상수 필드 선언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인터페이스는 상수 필드만 선언이 가능하다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 데이터를 저장하지 않기 때문에 데이터를 저장할 인스턴스 또는 정적 필드가 필요 없다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인터페이스에 선언된 필드는 모두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public static final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의 특징을 갖는다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  - 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필드 선언 시 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public, static, final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을 생략하더라도 자동적으로 컴파일 과정에서 붙게 된다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상수명은 대문자로 작성한다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서로 다른 단어로 구성되어 있을 경우에는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</a:rPr>
              <a:t>언더바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 (_)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로 연결하는 것이 관례이다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선언과 동시에 초기값을 지정해야 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 - static {} 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블록을 작성할 수 없으므로 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static{}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으로 초기화할 수 없다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6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C3F930-9264-0BD9-4ACB-1776B59A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849" y="4080824"/>
            <a:ext cx="4240206" cy="19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8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F4006-0521-7DED-E146-9DAEC368F291}"/>
              </a:ext>
            </a:extLst>
          </p:cNvPr>
          <p:cNvSpPr txBox="1"/>
          <p:nvPr/>
        </p:nvSpPr>
        <p:spPr>
          <a:xfrm>
            <a:off x="2834334" y="156406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상수 필드 선언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EB0CAD-26D0-A9FE-5CED-D93E1EDB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358" y="2348176"/>
            <a:ext cx="6591300" cy="3390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73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9685"/>
            <a:ext cx="10058400" cy="1292394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</a:rPr>
              <a:t>■ 추상 메서드 선언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인터페이스를 통해 호출된 메서드는 최종적으로 객체에서 실행된다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인터페이스의 메서드는 기본적으로 실행 블록이 없는 추상 메서드로 선언한다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3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420D30-D2A7-93AF-227F-3029CE40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60" y="2617967"/>
            <a:ext cx="4961366" cy="2119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DFC6A-FD90-8EEA-9D3B-7BAEBF606771}"/>
              </a:ext>
            </a:extLst>
          </p:cNvPr>
          <p:cNvSpPr txBox="1"/>
          <p:nvPr/>
        </p:nvSpPr>
        <p:spPr>
          <a:xfrm>
            <a:off x="1078346" y="4921291"/>
            <a:ext cx="56941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+mn-ea"/>
              </a:rPr>
              <a:t>Public abstract</a:t>
            </a:r>
            <a:r>
              <a:rPr lang="ko-KR" altLang="en-US" sz="1300" dirty="0">
                <a:latin typeface="+mn-ea"/>
              </a:rPr>
              <a:t>를 생략하더라도 자동적으로 컴파일 과정에서 붙게 된다</a:t>
            </a:r>
            <a:r>
              <a:rPr lang="en-US" altLang="ko-KR" sz="1300" dirty="0">
                <a:latin typeface="+mn-ea"/>
              </a:rPr>
              <a:t>.</a:t>
            </a:r>
            <a:endParaRPr lang="ko-KR" altLang="en-US" sz="13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3DCC2A-68EF-4E55-E792-1271E30C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872" y="5284682"/>
            <a:ext cx="5782255" cy="13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1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10-1. </a:t>
            </a:r>
            <a:r>
              <a:rPr lang="ko-KR" altLang="en-US" sz="3600" dirty="0"/>
              <a:t>인터페이스란</a:t>
            </a:r>
            <a:r>
              <a:rPr lang="en-US" altLang="ko-KR" sz="3600" dirty="0"/>
              <a:t>?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84179-3BCF-45D8-4B27-D71E4346194F}"/>
              </a:ext>
            </a:extLst>
          </p:cNvPr>
          <p:cNvSpPr txBox="1"/>
          <p:nvPr/>
        </p:nvSpPr>
        <p:spPr>
          <a:xfrm>
            <a:off x="2834334" y="156406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추상 메서드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A90CD8-37E7-8EE8-5D5C-55B9EF7C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348176"/>
            <a:ext cx="6667500" cy="270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8531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귤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7675</TotalTime>
  <Words>1465</Words>
  <Application>Microsoft Office PowerPoint</Application>
  <PresentationFormat>와이드스크린</PresentationFormat>
  <Paragraphs>305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맑은 고딕</vt:lpstr>
      <vt:lpstr>Arial</vt:lpstr>
      <vt:lpstr>Calibri</vt:lpstr>
      <vt:lpstr>Calibri Light</vt:lpstr>
      <vt:lpstr>Wingdings</vt:lpstr>
      <vt:lpstr>추억</vt:lpstr>
      <vt:lpstr>자바 스터디 #6 _ (20221103) </vt:lpstr>
      <vt:lpstr>10. 인터페이스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10-1. 인터페이스란?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  <vt:lpstr>10-2. 인터페이스와 다형성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스터디 #1 _ (20220915)</dc:title>
  <dc:creator>2476</dc:creator>
  <cp:lastModifiedBy>2476</cp:lastModifiedBy>
  <cp:revision>1702</cp:revision>
  <dcterms:created xsi:type="dcterms:W3CDTF">2022-09-07T04:20:59Z</dcterms:created>
  <dcterms:modified xsi:type="dcterms:W3CDTF">2022-11-03T05:09:58Z</dcterms:modified>
</cp:coreProperties>
</file>